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396" r:id="rId5"/>
    <p:sldId id="544" r:id="rId6"/>
    <p:sldId id="535" r:id="rId7"/>
    <p:sldId id="538" r:id="rId8"/>
    <p:sldId id="547" r:id="rId9"/>
    <p:sldId id="548" r:id="rId10"/>
    <p:sldId id="502" r:id="rId11"/>
    <p:sldId id="556" r:id="rId12"/>
    <p:sldId id="557" r:id="rId13"/>
    <p:sldId id="559" r:id="rId14"/>
    <p:sldId id="523" r:id="rId15"/>
    <p:sldId id="561" r:id="rId16"/>
    <p:sldId id="562" r:id="rId17"/>
    <p:sldId id="563" r:id="rId18"/>
    <p:sldId id="560" r:id="rId1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003865"/>
    <a:srgbClr val="000000"/>
    <a:srgbClr val="78BE21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 autoAdjust="0"/>
    <p:restoredTop sz="89889" autoAdjust="0"/>
  </p:normalViewPr>
  <p:slideViewPr>
    <p:cSldViewPr snapToGrid="0">
      <p:cViewPr varScale="1">
        <p:scale>
          <a:sx n="65" d="100"/>
          <a:sy n="65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2/13/2020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0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6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5" y="1652093"/>
            <a:ext cx="6118629" cy="842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0" y="5851878"/>
            <a:ext cx="3613535" cy="497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12192000" cy="3477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544615"/>
            <a:ext cx="3613535" cy="4976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544615"/>
            <a:ext cx="3613535" cy="4976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Here | mn.gov/websiteurl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0" y="609243"/>
            <a:ext cx="3613535" cy="497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Industrial Hemp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44466" y="5255213"/>
            <a:ext cx="7503068" cy="1097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February 13, 2020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1" b="30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THC - Testing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438240"/>
            <a:ext cx="5322174" cy="4242667"/>
          </a:xfrm>
        </p:spPr>
        <p:txBody>
          <a:bodyPr>
            <a:normAutofit/>
          </a:bodyPr>
          <a:lstStyle/>
          <a:p>
            <a:r>
              <a:rPr lang="en-US" sz="2700" dirty="0"/>
              <a:t>In the event of a failed test…</a:t>
            </a:r>
          </a:p>
          <a:p>
            <a:pPr lvl="1"/>
            <a:r>
              <a:rPr lang="en-US" sz="2500" dirty="0"/>
              <a:t>Grower can destroy crop or request a resampling/retest</a:t>
            </a:r>
          </a:p>
          <a:p>
            <a:pPr lvl="1"/>
            <a:r>
              <a:rPr lang="en-US" sz="2500" dirty="0"/>
              <a:t>Mandatory crop destruction after 2 failed tests</a:t>
            </a:r>
          </a:p>
          <a:p>
            <a:pPr lvl="1"/>
            <a:r>
              <a:rPr lang="en-US" sz="2400" dirty="0"/>
              <a:t>In 2019: 69 out of the 568 field samples failed (over 0.3% THC) = 12% failure 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A00E1-B007-4B8E-9DAB-AEF50DA74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57" y="1524191"/>
            <a:ext cx="5865549" cy="43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Overview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602216"/>
              </p:ext>
            </p:extLst>
          </p:nvPr>
        </p:nvGraphicFramePr>
        <p:xfrm>
          <a:off x="1299455" y="1776814"/>
          <a:ext cx="9196689" cy="3728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012">
                  <a:extLst>
                    <a:ext uri="{9D8B030D-6E8A-4147-A177-3AD203B41FA5}">
                      <a16:colId xmlns:a16="http://schemas.microsoft.com/office/drawing/2014/main" val="2045674539"/>
                    </a:ext>
                  </a:extLst>
                </a:gridCol>
              </a:tblGrid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Statistic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Applicants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Licensed Growers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Licensed Processors/Handlers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Outdoor Acreage Planted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Acres Planted For Grain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94.7%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99.3%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87.9%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Acres Planted For CBD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Acres Planted For Fiber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3BE79A-1CEB-4B43-8E91-B23C98F42D49}"/>
              </a:ext>
            </a:extLst>
          </p:cNvPr>
          <p:cNvSpPr txBox="1"/>
          <p:nvPr/>
        </p:nvSpPr>
        <p:spPr>
          <a:xfrm>
            <a:off x="4624667" y="6030344"/>
            <a:ext cx="28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*Data as of February 7, 2020</a:t>
            </a:r>
          </a:p>
        </p:txBody>
      </p:sp>
    </p:spTree>
    <p:extLst>
      <p:ext uri="{BB962C8B-B14F-4D97-AF65-F5344CB8AC3E}">
        <p14:creationId xmlns:p14="http://schemas.microsoft.com/office/powerpoint/2010/main" val="6510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3FF4-74CE-4BAF-8018-8FC83106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3040-45DA-4B36-B4EA-A46887D9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247"/>
            <a:ext cx="10515600" cy="505609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</a:pPr>
            <a:r>
              <a:rPr lang="en-US" dirty="0"/>
              <a:t>CBD extractors - Currently 10-20 extractors operating in Minnesota and buying hemp flower from Minnesota growers 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Hemp smokable market is growing as well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No fiber processors in the upper Midwest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Four companies offering contracts for grain and seed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500" dirty="0"/>
              <a:t>Canada (2)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500" dirty="0"/>
              <a:t>Wisconsin (1)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500" dirty="0"/>
              <a:t>Minnesota (1)</a:t>
            </a:r>
          </a:p>
        </p:txBody>
      </p:sp>
    </p:spTree>
    <p:extLst>
      <p:ext uri="{BB962C8B-B14F-4D97-AF65-F5344CB8AC3E}">
        <p14:creationId xmlns:p14="http://schemas.microsoft.com/office/powerpoint/2010/main" val="33471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E8C1-D1D5-47AD-819F-BF89BEC4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Interim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0C4A-EBD3-4DCF-B797-5E47FB42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4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USDA issued interim rules on October 31, 2019</a:t>
            </a:r>
          </a:p>
          <a:p>
            <a:r>
              <a:rPr lang="en-US" dirty="0"/>
              <a:t>Effective until November 1, 2021 </a:t>
            </a:r>
          </a:p>
          <a:p>
            <a:r>
              <a:rPr lang="en-US" dirty="0"/>
              <a:t>60-day comment period ended December 30, 2019</a:t>
            </a:r>
          </a:p>
          <a:p>
            <a:r>
              <a:rPr lang="en-US" dirty="0"/>
              <a:t>Along with the rule, it also posted guidelines for sampling hemp growing facilities, testing for identifying Delta-9 THC concentration in hemp, and lab reporting to USDA</a:t>
            </a:r>
          </a:p>
          <a:p>
            <a:r>
              <a:rPr lang="en-US" dirty="0"/>
              <a:t>Extended the 2014 pilot project authorization for one year.</a:t>
            </a:r>
          </a:p>
          <a:p>
            <a:r>
              <a:rPr lang="en-US" dirty="0"/>
              <a:t>Once again, clarified that interstate shipment of hemp is allowed.</a:t>
            </a:r>
          </a:p>
        </p:txBody>
      </p:sp>
    </p:spTree>
    <p:extLst>
      <p:ext uri="{BB962C8B-B14F-4D97-AF65-F5344CB8AC3E}">
        <p14:creationId xmlns:p14="http://schemas.microsoft.com/office/powerpoint/2010/main" val="2277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E15F-D905-4BAE-AD9F-DE2F2298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Interim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DD89F-80B8-45F5-AADB-3546FAB6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65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MDA held three listening sessions in November 2019</a:t>
            </a:r>
          </a:p>
          <a:p>
            <a:pPr lvl="1"/>
            <a:r>
              <a:rPr lang="en-US" dirty="0"/>
              <a:t>Approximately 150 attended</a:t>
            </a:r>
          </a:p>
          <a:p>
            <a:r>
              <a:rPr lang="en-US" dirty="0"/>
              <a:t>Provided comments to USDA on January 2, 2020, outlining concerns on:</a:t>
            </a:r>
          </a:p>
          <a:p>
            <a:pPr lvl="1"/>
            <a:r>
              <a:rPr lang="en-US" dirty="0"/>
              <a:t>Sampling and testing</a:t>
            </a:r>
          </a:p>
          <a:p>
            <a:pPr lvl="1"/>
            <a:r>
              <a:rPr lang="en-US" dirty="0"/>
              <a:t>Laboratory approval</a:t>
            </a:r>
          </a:p>
          <a:p>
            <a:pPr lvl="1"/>
            <a:r>
              <a:rPr lang="en-US" dirty="0"/>
              <a:t>Enforcement</a:t>
            </a:r>
          </a:p>
          <a:p>
            <a:pPr lvl="1"/>
            <a:r>
              <a:rPr lang="en-US"/>
              <a:t>2020 growing </a:t>
            </a:r>
            <a:r>
              <a:rPr lang="en-US" dirty="0"/>
              <a:t>s</a:t>
            </a:r>
            <a:r>
              <a:rPr lang="en-US"/>
              <a:t>eason</a:t>
            </a:r>
            <a:endParaRPr lang="en-US" dirty="0"/>
          </a:p>
          <a:p>
            <a:r>
              <a:rPr lang="en-US" dirty="0"/>
              <a:t>Informed USDA Minnesota would remain under a pilot program in 2020</a:t>
            </a:r>
          </a:p>
          <a:p>
            <a:r>
              <a:rPr lang="en-US" dirty="0"/>
              <a:t>In talks with USDA regarding a state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Industrial Hemp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44466" y="5255213"/>
            <a:ext cx="7503068" cy="1097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February 13, 2020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1" b="30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58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993201" cy="914400"/>
          </a:xfrm>
        </p:spPr>
        <p:txBody>
          <a:bodyPr>
            <a:normAutofit/>
          </a:bodyPr>
          <a:lstStyle/>
          <a:p>
            <a:r>
              <a:rPr lang="en-US" dirty="0"/>
              <a:t>2014 Farm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477" y="1728106"/>
            <a:ext cx="8817109" cy="4269282"/>
          </a:xfrm>
        </p:spPr>
        <p:txBody>
          <a:bodyPr>
            <a:normAutofit/>
          </a:bodyPr>
          <a:lstStyle/>
          <a:p>
            <a:r>
              <a:rPr lang="en-US" sz="3200" dirty="0"/>
              <a:t>Established legal definition of hemp: “The plant </a:t>
            </a:r>
            <a:r>
              <a:rPr lang="en-US" sz="3200" i="1" dirty="0"/>
              <a:t>Cannabis sativa </a:t>
            </a:r>
            <a:r>
              <a:rPr lang="en-US" sz="3200" dirty="0"/>
              <a:t>with less than 0.3% delta-9 tetrahydrocannabinol (THC)”</a:t>
            </a:r>
          </a:p>
          <a:p>
            <a:r>
              <a:rPr lang="en-US" sz="3200" dirty="0"/>
              <a:t>Allowed to be grown within state’s pilot programs for research purposes</a:t>
            </a:r>
          </a:p>
          <a:p>
            <a:r>
              <a:rPr lang="en-US" sz="3200" dirty="0"/>
              <a:t>Hemp was considered a controlled substance by the federal government 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93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993201" cy="914400"/>
          </a:xfrm>
        </p:spPr>
        <p:txBody>
          <a:bodyPr>
            <a:normAutofit/>
          </a:bodyPr>
          <a:lstStyle/>
          <a:p>
            <a:r>
              <a:rPr lang="en-US" dirty="0"/>
              <a:t>2018 Farm Bill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4728" y="1698133"/>
            <a:ext cx="6642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Expands the existing definition of industrial hemp from the 2014 Farm Bill to include “….. seeds thereof and all derivatives, extracts, cannabinoids, isomers, acids, salts, and salts of isomers……..”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Hemp is now an agricultural commodity overseen by USDA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States/Tribes must submit hemp regulatory plan to USDA for approval - including licensing growers and testing hemp fields for THC compliance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4" y="2116008"/>
            <a:ext cx="4058478" cy="304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1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993201" cy="914400"/>
          </a:xfrm>
        </p:spPr>
        <p:txBody>
          <a:bodyPr>
            <a:normAutofit/>
          </a:bodyPr>
          <a:lstStyle/>
          <a:p>
            <a:r>
              <a:rPr lang="en-US" dirty="0"/>
              <a:t>2018 Farm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94" y="1942023"/>
            <a:ext cx="7374877" cy="4483853"/>
          </a:xfrm>
        </p:spPr>
        <p:txBody>
          <a:bodyPr>
            <a:normAutofit/>
          </a:bodyPr>
          <a:lstStyle/>
          <a:p>
            <a:r>
              <a:rPr lang="en-US" sz="2800" dirty="0"/>
              <a:t>Amends federal Controlled Substances Act by excluding hemp from the definition of marijuana</a:t>
            </a:r>
            <a:endParaRPr lang="en-US" sz="2800" i="1" dirty="0"/>
          </a:p>
          <a:p>
            <a:r>
              <a:rPr lang="en-US" sz="2800" dirty="0"/>
              <a:t>Interstate commerce of hemp now fully legalized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074" name="Picture 2" descr="Image result for D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340188"/>
            <a:ext cx="3687525" cy="36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993201" cy="914400"/>
          </a:xfrm>
        </p:spPr>
        <p:txBody>
          <a:bodyPr>
            <a:normAutofit/>
          </a:bodyPr>
          <a:lstStyle/>
          <a:p>
            <a:r>
              <a:rPr lang="en-US" dirty="0"/>
              <a:t>2018 Farm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1662942"/>
            <a:ext cx="6992470" cy="4989443"/>
          </a:xfrm>
        </p:spPr>
        <p:txBody>
          <a:bodyPr>
            <a:normAutofit/>
          </a:bodyPr>
          <a:lstStyle/>
          <a:p>
            <a:r>
              <a:rPr lang="en-US" sz="3600" dirty="0"/>
              <a:t>Does not change the Food, Drug, and Cosmetic Act or section 351 of the Public Health Service Act </a:t>
            </a:r>
          </a:p>
          <a:p>
            <a:pPr lvl="1"/>
            <a:r>
              <a:rPr lang="en-US" sz="2800" dirty="0"/>
              <a:t>CBD and other cannabinoids still considered illegal by FDA in food and dietary supplements</a:t>
            </a:r>
          </a:p>
          <a:p>
            <a:pPr lvl="1"/>
            <a:r>
              <a:rPr lang="en-US" sz="2800" dirty="0"/>
              <a:t>Cannot make health or wellness claims on products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2" name="Picture 4" descr="Image result for F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5313" r="3569" b="11875"/>
          <a:stretch/>
        </p:blipFill>
        <p:spPr bwMode="auto">
          <a:xfrm>
            <a:off x="7806298" y="3058534"/>
            <a:ext cx="3716100" cy="21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Types of Hemp Varieties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02" y="1754515"/>
            <a:ext cx="5450462" cy="40878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293703" y="4410119"/>
            <a:ext cx="2219327" cy="81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600" dirty="0">
                <a:solidFill>
                  <a:schemeClr val="bg1"/>
                </a:solidFill>
              </a:rPr>
              <a:t>Grain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" y="1900517"/>
            <a:ext cx="3239042" cy="43187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8970" y="4547118"/>
            <a:ext cx="1419225" cy="81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600" dirty="0">
                <a:solidFill>
                  <a:schemeClr val="bg1"/>
                </a:solidFill>
              </a:rPr>
              <a:t>CBD</a:t>
            </a:r>
            <a:r>
              <a:rPr lang="en-US" sz="5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Industrial hemp in 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81" y="3118813"/>
            <a:ext cx="4433886" cy="25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875" y="4407734"/>
            <a:ext cx="1419225" cy="817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600" dirty="0">
                <a:solidFill>
                  <a:schemeClr val="bg1"/>
                </a:solidFill>
              </a:rPr>
              <a:t>Fiber </a:t>
            </a:r>
          </a:p>
        </p:txBody>
      </p:sp>
    </p:spTree>
    <p:extLst>
      <p:ext uri="{BB962C8B-B14F-4D97-AF65-F5344CB8AC3E}">
        <p14:creationId xmlns:p14="http://schemas.microsoft.com/office/powerpoint/2010/main" val="19325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Hemp Program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4269" y="1584959"/>
            <a:ext cx="593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license is required for growers and processors of </a:t>
            </a:r>
            <a:r>
              <a:rPr lang="en-US" b="1" i="1" dirty="0"/>
              <a:t>raw</a:t>
            </a:r>
            <a:r>
              <a:rPr lang="en-US" dirty="0"/>
              <a:t> hemp material or viable seed</a:t>
            </a:r>
          </a:p>
          <a:p>
            <a:r>
              <a:rPr lang="en-US" dirty="0"/>
              <a:t>License is obtained by applying online at the MDA website</a:t>
            </a:r>
          </a:p>
          <a:p>
            <a:r>
              <a:rPr lang="en-US" dirty="0"/>
              <a:t>All applicants must pass a criminal history background check—instructions on how to complete the check are mailed to the applicant after they apply online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011C-20A1-4E94-876A-E4BC6B203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16" y="2161856"/>
            <a:ext cx="5409968" cy="36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Inspection and Sampling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92628" y="1584959"/>
            <a:ext cx="45399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fields are inspected and sampled for THC compliance</a:t>
            </a:r>
          </a:p>
          <a:p>
            <a:r>
              <a:rPr lang="en-US" dirty="0"/>
              <a:t>One sample per field</a:t>
            </a:r>
          </a:p>
          <a:p>
            <a:pPr lvl="1"/>
            <a:r>
              <a:rPr lang="en-US" dirty="0"/>
              <a:t>30 plants per field, one 2-inch cutting per plant</a:t>
            </a:r>
          </a:p>
          <a:p>
            <a:pPr lvl="1"/>
            <a:r>
              <a:rPr lang="en-US" dirty="0"/>
              <a:t>All plant material mixed into a single, homogenized sample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73" y="1651671"/>
            <a:ext cx="3263503" cy="435133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1651671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THC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17" y="1824798"/>
            <a:ext cx="5396474" cy="4351338"/>
          </a:xfrm>
        </p:spPr>
        <p:txBody>
          <a:bodyPr/>
          <a:lstStyle/>
          <a:p>
            <a:r>
              <a:rPr lang="en-US" sz="2800" dirty="0"/>
              <a:t>Legend Technical Services-Third-Party Accredited Lab</a:t>
            </a:r>
          </a:p>
          <a:p>
            <a:pPr lvl="1"/>
            <a:r>
              <a:rPr lang="en-US" sz="2400" dirty="0"/>
              <a:t>Delta-9 tetrahydrocannabinol (d-9-THC)</a:t>
            </a:r>
          </a:p>
          <a:p>
            <a:pPr lvl="1"/>
            <a:r>
              <a:rPr lang="en-US" sz="2400" dirty="0"/>
              <a:t>2018  Farm Bill requires us to look at Delta-9 THC post-decarboxylation (TOTAL THC = d-9 THC + THCA x 0.877)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91" y="2039556"/>
            <a:ext cx="5882734" cy="39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23472</TotalTime>
  <Words>660</Words>
  <Application>Microsoft Office PowerPoint</Application>
  <PresentationFormat>Widescreen</PresentationFormat>
  <Paragraphs>120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NeueHaasGroteskText Std</vt:lpstr>
      <vt:lpstr>MN.IT</vt:lpstr>
      <vt:lpstr>Minnesota Industrial Hemp Program</vt:lpstr>
      <vt:lpstr>2014 Farm Bill</vt:lpstr>
      <vt:lpstr>2018 Farm Bill</vt:lpstr>
      <vt:lpstr>2018 Farm Bill</vt:lpstr>
      <vt:lpstr>2018 Farm Bill</vt:lpstr>
      <vt:lpstr>Three Main Types of Hemp Varieties</vt:lpstr>
      <vt:lpstr>Minnesota Hemp Program</vt:lpstr>
      <vt:lpstr>Field Inspection and Sampling</vt:lpstr>
      <vt:lpstr>THC Testing</vt:lpstr>
      <vt:lpstr>THC - Testing Compliance</vt:lpstr>
      <vt:lpstr>Minnesota Overview</vt:lpstr>
      <vt:lpstr>Minnesota Overview</vt:lpstr>
      <vt:lpstr>USDA Interim Rule</vt:lpstr>
      <vt:lpstr>USDA Interim Rule</vt:lpstr>
      <vt:lpstr>Minnesota Industrial Hemp Program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Dave</cp:lastModifiedBy>
  <cp:revision>808</cp:revision>
  <cp:lastPrinted>2020-02-10T20:58:52Z</cp:lastPrinted>
  <dcterms:created xsi:type="dcterms:W3CDTF">2016-01-06T16:54:03Z</dcterms:created>
  <dcterms:modified xsi:type="dcterms:W3CDTF">2020-02-13T16:14:24Z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